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99" r:id="rId2"/>
    <p:sldId id="280" r:id="rId3"/>
    <p:sldId id="256" r:id="rId4"/>
    <p:sldId id="313" r:id="rId5"/>
    <p:sldId id="330" r:id="rId6"/>
    <p:sldId id="314" r:id="rId7"/>
    <p:sldId id="327" r:id="rId8"/>
    <p:sldId id="315" r:id="rId9"/>
    <p:sldId id="329" r:id="rId10"/>
    <p:sldId id="328" r:id="rId11"/>
    <p:sldId id="320" r:id="rId12"/>
    <p:sldId id="321" r:id="rId13"/>
    <p:sldId id="322" r:id="rId14"/>
    <p:sldId id="323" r:id="rId15"/>
    <p:sldId id="324" r:id="rId16"/>
    <p:sldId id="325" r:id="rId17"/>
    <p:sldId id="326" r:id="rId18"/>
    <p:sldId id="3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22" autoAdjust="0"/>
  </p:normalViewPr>
  <p:slideViewPr>
    <p:cSldViewPr>
      <p:cViewPr varScale="1">
        <p:scale>
          <a:sx n="79" d="100"/>
          <a:sy n="79" d="100"/>
        </p:scale>
        <p:origin x="-16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9/29/2015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0"/>
            <a:ext cx="8610600" cy="6632585"/>
          </a:xfrm>
          <a:prstGeom prst="rect">
            <a:avLst/>
          </a:prstGeom>
          <a:noFill/>
        </p:spPr>
        <p:txBody>
          <a:bodyPr wrap="square" rtlCol="0">
            <a:spAutoFit/>
          </a:bodyPr>
          <a:lstStyle/>
          <a:p>
            <a:pPr algn="just"/>
            <a:endParaRPr lang="en-US" sz="2500" dirty="0">
              <a:latin typeface="Arial Narrow" pitchFamily="34" charset="0"/>
              <a:cs typeface="Times New Roman" pitchFamily="18" charset="0"/>
            </a:endParaRPr>
          </a:p>
          <a:p>
            <a:pPr algn="just"/>
            <a:r>
              <a:rPr lang="en-US" sz="2500" dirty="0">
                <a:latin typeface="Arial Narrow" pitchFamily="34" charset="0"/>
                <a:cs typeface="Times New Roman" pitchFamily="18" charset="0"/>
              </a:rPr>
              <a:t>	The Israelites realized that speaking against God and Moses was wrong.  They went up to Moses, confessed their fault and begged to be saved from the poisonous snakes.  God said to Moses, </a:t>
            </a:r>
            <a:r>
              <a:rPr lang="en-US" sz="2500" dirty="0">
                <a:solidFill>
                  <a:srgbClr val="00B0F0"/>
                </a:solidFill>
                <a:latin typeface="Arial Narrow" pitchFamily="34" charset="0"/>
                <a:cs typeface="Times New Roman" pitchFamily="18" charset="0"/>
              </a:rPr>
              <a:t>“Make a bronze serpent and raise it up on a staff. Those who are bitten shall escape death if they look at this serpent” </a:t>
            </a:r>
            <a:r>
              <a:rPr lang="en-US" sz="2500" dirty="0">
                <a:latin typeface="Arial Narrow" pitchFamily="34" charset="0"/>
                <a:cs typeface="Times New Roman" pitchFamily="18" charset="0"/>
              </a:rPr>
              <a:t>(Num. 21: 8).  Moses did as God commanded.  Those who looked at this bronze serpent survived.</a:t>
            </a:r>
          </a:p>
          <a:p>
            <a:pPr algn="just"/>
            <a:endParaRPr lang="en-US" sz="2500" dirty="0">
              <a:latin typeface="Arial Narrow" pitchFamily="34" charset="0"/>
              <a:cs typeface="Times New Roman" pitchFamily="18" charset="0"/>
            </a:endParaRPr>
          </a:p>
          <a:p>
            <a:pPr algn="just"/>
            <a:r>
              <a:rPr lang="en-US" sz="2500" dirty="0">
                <a:latin typeface="Arial Narrow" pitchFamily="34" charset="0"/>
                <a:cs typeface="Times New Roman" pitchFamily="18" charset="0"/>
              </a:rPr>
              <a:t>	Jesus was raised up on the cross to offer salvation from eternal damnation to those poisoned by sin.  Those who look at him with hope and trust receive life.  Thus the symbol of the bronze serpent found new meaning in Jesus.  Jesus said, </a:t>
            </a:r>
            <a:r>
              <a:rPr lang="en-US" sz="2500" dirty="0">
                <a:solidFill>
                  <a:srgbClr val="00B0F0"/>
                </a:solidFill>
                <a:latin typeface="Arial Narrow" pitchFamily="34" charset="0"/>
                <a:cs typeface="Times New Roman" pitchFamily="18" charset="0"/>
              </a:rPr>
              <a:t>“When I am lifted up from the earth, I shall attract all people to myself” </a:t>
            </a:r>
            <a:r>
              <a:rPr lang="en-US" sz="2500" dirty="0">
                <a:latin typeface="Arial Narrow" pitchFamily="34" charset="0"/>
                <a:cs typeface="Times New Roman" pitchFamily="18" charset="0"/>
              </a:rPr>
              <a:t>(Jn. 12: 32). Our </a:t>
            </a:r>
            <a:r>
              <a:rPr lang="en-US" sz="2500" dirty="0" err="1">
                <a:latin typeface="Arial Narrow" pitchFamily="34" charset="0"/>
                <a:cs typeface="Times New Roman" pitchFamily="18" charset="0"/>
              </a:rPr>
              <a:t>saviour</a:t>
            </a:r>
            <a:r>
              <a:rPr lang="en-US" sz="2500" dirty="0">
                <a:latin typeface="Arial Narrow" pitchFamily="34" charset="0"/>
                <a:cs typeface="Times New Roman" pitchFamily="18" charset="0"/>
              </a:rPr>
              <a:t> Jesus, who was raised up on the cross in Calvary, keeps attracting all people to himself.  Let us express our love for Jesus, who took upon himself all our wounds and pain in atonement for our sins. Let us proclaim him as our </a:t>
            </a:r>
            <a:r>
              <a:rPr lang="en-US" sz="2500" dirty="0" err="1">
                <a:latin typeface="Arial Narrow" pitchFamily="34" charset="0"/>
                <a:cs typeface="Times New Roman" pitchFamily="18" charset="0"/>
              </a:rPr>
              <a:t>saviour</a:t>
            </a:r>
            <a:r>
              <a:rPr lang="en-US" sz="2500" dirty="0">
                <a:latin typeface="Arial Narrow" pitchFamily="34" charset="0"/>
                <a:cs typeface="Times New Roman" pitchFamily="18" charset="0"/>
              </a:rPr>
              <a:t>.</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18743"/>
            <a:ext cx="8686800" cy="2400657"/>
          </a:xfrm>
          <a:prstGeom prst="rect">
            <a:avLst/>
          </a:prstGeom>
          <a:noFill/>
        </p:spPr>
        <p:txBody>
          <a:bodyPr wrap="square" rtlCol="0">
            <a:spAutoFit/>
          </a:bodyPr>
          <a:lstStyle/>
          <a:p>
            <a:pPr algn="just"/>
            <a:endParaRPr lang="en-US" sz="2500" dirty="0">
              <a:latin typeface="Arial Narrow" pitchFamily="34" charset="0"/>
              <a:cs typeface="Times New Roman" pitchFamily="18" charset="0"/>
            </a:endParaRPr>
          </a:p>
          <a:p>
            <a:pPr algn="just"/>
            <a:r>
              <a:rPr lang="en-US" sz="2500" dirty="0">
                <a:latin typeface="Arial Narrow" pitchFamily="34" charset="0"/>
                <a:cs typeface="Times New Roman" pitchFamily="18" charset="0"/>
              </a:rPr>
              <a:t>	As disciples of Christ it is our duty to comfort those in our church and community who suffer from sorrow and pain.  We have to accomplish this mission on the individual and social levels.  It is by participating in such services that we can be witnesses to Jesus who took our wounds upon himself.</a:t>
            </a:r>
          </a:p>
        </p:txBody>
      </p:sp>
      <p:pic>
        <p:nvPicPr>
          <p:cNvPr id="3074" name="Picture 2" descr="I:\ClASS 6\LESSON 4\IMAGE\IMG_9621-1024x682.jpg"/>
          <p:cNvPicPr>
            <a:picLocks noChangeAspect="1" noChangeArrowheads="1"/>
          </p:cNvPicPr>
          <p:nvPr/>
        </p:nvPicPr>
        <p:blipFill>
          <a:blip r:embed="rId2" cstate="print"/>
          <a:srcRect/>
          <a:stretch>
            <a:fillRect/>
          </a:stretch>
        </p:blipFill>
        <p:spPr bwMode="auto">
          <a:xfrm>
            <a:off x="0" y="3431232"/>
            <a:ext cx="3429000" cy="2283767"/>
          </a:xfrm>
          <a:prstGeom prst="rect">
            <a:avLst/>
          </a:prstGeom>
          <a:noFill/>
        </p:spPr>
      </p:pic>
      <p:pic>
        <p:nvPicPr>
          <p:cNvPr id="3075" name="Picture 3" descr="I:\ClASS 6\LESSON 4\IMAGE\319724336504932605532625447217.jpg"/>
          <p:cNvPicPr>
            <a:picLocks noChangeAspect="1" noChangeArrowheads="1"/>
          </p:cNvPicPr>
          <p:nvPr/>
        </p:nvPicPr>
        <p:blipFill>
          <a:blip r:embed="rId3" cstate="print"/>
          <a:srcRect/>
          <a:stretch>
            <a:fillRect/>
          </a:stretch>
        </p:blipFill>
        <p:spPr bwMode="auto">
          <a:xfrm>
            <a:off x="2438400" y="3428999"/>
            <a:ext cx="3048000" cy="2286000"/>
          </a:xfrm>
          <a:prstGeom prst="rect">
            <a:avLst/>
          </a:prstGeom>
          <a:noFill/>
        </p:spPr>
      </p:pic>
      <p:pic>
        <p:nvPicPr>
          <p:cNvPr id="3076" name="Picture 4" descr="I:\ClASS 6\LESSON 4\IMAGE\2012816667191.jpg"/>
          <p:cNvPicPr>
            <a:picLocks noChangeAspect="1" noChangeArrowheads="1"/>
          </p:cNvPicPr>
          <p:nvPr/>
        </p:nvPicPr>
        <p:blipFill>
          <a:blip r:embed="rId4" cstate="print"/>
          <a:srcRect b="5618"/>
          <a:stretch>
            <a:fillRect/>
          </a:stretch>
        </p:blipFill>
        <p:spPr bwMode="auto">
          <a:xfrm>
            <a:off x="5486400" y="3429000"/>
            <a:ext cx="3657600" cy="2286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0574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76200" y="2971800"/>
            <a:ext cx="8458200" cy="1143000"/>
          </a:xfrm>
        </p:spPr>
        <p:txBody>
          <a:bodyPr>
            <a:noAutofit/>
          </a:bodyPr>
          <a:lstStyle/>
          <a:p>
            <a:pPr algn="ctr">
              <a:buNone/>
            </a:pPr>
            <a:r>
              <a:rPr lang="en-US" sz="2800" dirty="0">
                <a:solidFill>
                  <a:schemeClr val="tx1"/>
                </a:solidFill>
                <a:latin typeface="Arial Narrow" pitchFamily="34" charset="0"/>
                <a:cs typeface="Times New Roman" pitchFamily="18" charset="0"/>
              </a:rPr>
              <a:t>O! Jesus , who  became  the sacrifice for our salvation , help </a:t>
            </a:r>
          </a:p>
          <a:p>
            <a:pPr algn="ctr">
              <a:buNone/>
            </a:pPr>
            <a:r>
              <a:rPr lang="en-US" sz="2800" dirty="0">
                <a:solidFill>
                  <a:schemeClr val="tx1"/>
                </a:solidFill>
                <a:latin typeface="Arial Narrow" pitchFamily="34" charset="0"/>
                <a:cs typeface="Times New Roman" pitchFamily="18" charset="0"/>
              </a:rPr>
              <a:t>us to crucify with you, the evil desires of our life on the cross.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Isaiah 52:13 - 53:12</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"He was wounded for our transgressions and crushed </a:t>
            </a:r>
          </a:p>
          <a:p>
            <a:pPr algn="ctr">
              <a:buNone/>
            </a:pPr>
            <a:r>
              <a:rPr lang="en-US" sz="3000" dirty="0">
                <a:solidFill>
                  <a:schemeClr val="tx1"/>
                </a:solidFill>
                <a:latin typeface="Arial Narrow" pitchFamily="34" charset="0"/>
                <a:cs typeface="Times New Roman" pitchFamily="18" charset="0"/>
              </a:rPr>
              <a:t>for our iniquities" (</a:t>
            </a:r>
            <a:r>
              <a:rPr lang="en-US" sz="3000" dirty="0" err="1">
                <a:solidFill>
                  <a:schemeClr val="tx1"/>
                </a:solidFill>
                <a:latin typeface="Arial Narrow" pitchFamily="34" charset="0"/>
                <a:cs typeface="Times New Roman" pitchFamily="18" charset="0"/>
              </a:rPr>
              <a:t>ls</a:t>
            </a:r>
            <a:r>
              <a:rPr lang="en-US" sz="3000" dirty="0">
                <a:solidFill>
                  <a:schemeClr val="tx1"/>
                </a:solidFill>
                <a:latin typeface="Arial Narrow" pitchFamily="34" charset="0"/>
                <a:cs typeface="Times New Roman" pitchFamily="18" charset="0"/>
              </a:rPr>
              <a:t>. 53:5)</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3124200"/>
            <a:ext cx="8153400" cy="914400"/>
          </a:xfrm>
        </p:spPr>
        <p:txBody>
          <a:bodyPr>
            <a:noAutofit/>
          </a:bodyPr>
          <a:lstStyle/>
          <a:p>
            <a:pPr algn="ctr">
              <a:buNone/>
            </a:pPr>
            <a:r>
              <a:rPr lang="en-US" sz="2800" dirty="0">
                <a:solidFill>
                  <a:schemeClr val="tx1"/>
                </a:solidFill>
                <a:latin typeface="Arial Narrow" pitchFamily="34" charset="0"/>
                <a:cs typeface="Times New Roman" pitchFamily="18" charset="0"/>
              </a:rPr>
              <a:t>Find out and write three examples of prophesies fulfilled in Jesus regarding the suffering servant of the Old Testament.</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Jesus suffered for me on the cross. Like Him, I shall</a:t>
            </a:r>
          </a:p>
          <a:p>
            <a:pPr marL="0" indent="0" algn="ctr">
              <a:buNone/>
            </a:pPr>
            <a:r>
              <a:rPr lang="en-US" sz="3000" dirty="0">
                <a:solidFill>
                  <a:schemeClr val="tx1"/>
                </a:solidFill>
                <a:latin typeface="Arial Narrow" pitchFamily="34" charset="0"/>
                <a:cs typeface="Times New Roman" pitchFamily="18" charset="0"/>
              </a:rPr>
              <a:t>bear my sufferings for the good of others.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676400"/>
            <a:ext cx="8382000" cy="1447800"/>
          </a:xfrm>
        </p:spPr>
        <p:txBody>
          <a:bodyPr>
            <a:noAutofit/>
          </a:bodyPr>
          <a:lstStyle/>
          <a:p>
            <a:pPr marL="457200" indent="-457200" algn="just">
              <a:buNone/>
            </a:pPr>
            <a:r>
              <a:rPr lang="en-US" sz="2800" dirty="0">
                <a:solidFill>
                  <a:schemeClr val="tx1"/>
                </a:solidFill>
                <a:latin typeface="Arial Narrow" pitchFamily="34" charset="0"/>
                <a:cs typeface="Times New Roman" pitchFamily="18" charset="0"/>
              </a:rPr>
              <a:t>1. Write the sentence which touched you most from the narration about the suffering servant.</a:t>
            </a:r>
          </a:p>
          <a:p>
            <a:pPr marL="396875" indent="-396875" algn="just">
              <a:buNone/>
            </a:pPr>
            <a:r>
              <a:rPr lang="en-US" sz="2800" dirty="0">
                <a:solidFill>
                  <a:schemeClr val="tx1"/>
                </a:solidFill>
                <a:latin typeface="Arial Narrow" pitchFamily="34" charset="0"/>
                <a:cs typeface="Times New Roman" pitchFamily="18" charset="0"/>
              </a:rPr>
              <a:t>2. How did Jesus </a:t>
            </a:r>
            <a:r>
              <a:rPr lang="en-US" sz="2800" dirty="0" err="1">
                <a:solidFill>
                  <a:schemeClr val="tx1"/>
                </a:solidFill>
                <a:latin typeface="Arial Narrow" pitchFamily="34" charset="0"/>
                <a:cs typeface="Times New Roman" pitchFamily="18" charset="0"/>
              </a:rPr>
              <a:t>fulfil</a:t>
            </a:r>
            <a:r>
              <a:rPr lang="en-US" sz="2800" dirty="0">
                <a:solidFill>
                  <a:schemeClr val="tx1"/>
                </a:solidFill>
                <a:latin typeface="Arial Narrow" pitchFamily="34" charset="0"/>
                <a:cs typeface="Times New Roman" pitchFamily="18" charset="0"/>
              </a:rPr>
              <a:t> in himself the prophecies about the suffering servant in the Old Testament?</a:t>
            </a:r>
          </a:p>
          <a:p>
            <a:pPr marL="457200" indent="-457200" algn="just">
              <a:buNone/>
            </a:pPr>
            <a:r>
              <a:rPr lang="en-US" sz="2800" dirty="0">
                <a:solidFill>
                  <a:schemeClr val="tx1"/>
                </a:solidFill>
                <a:latin typeface="Arial Narrow" pitchFamily="34" charset="0"/>
                <a:cs typeface="Times New Roman" pitchFamily="18" charset="0"/>
              </a:rPr>
              <a:t>3. </a:t>
            </a:r>
            <a:r>
              <a:rPr lang="en-US" sz="2800" dirty="0">
                <a:solidFill>
                  <a:schemeClr val="tx1"/>
                </a:solidFill>
                <a:latin typeface="Arial Narrow" pitchFamily="34" charset="0"/>
                <a:cs typeface="Times New Roman" pitchFamily="18" charset="0"/>
              </a:rPr>
              <a:t> How </a:t>
            </a:r>
            <a:r>
              <a:rPr lang="en-US" sz="2800" dirty="0">
                <a:solidFill>
                  <a:schemeClr val="tx1"/>
                </a:solidFill>
                <a:latin typeface="Arial Narrow" pitchFamily="34" charset="0"/>
                <a:cs typeface="Times New Roman" pitchFamily="18" charset="0"/>
              </a:rPr>
              <a:t>can we understand that Jesus had the awareness that he was the Suffering servant appointed by the Father?</a:t>
            </a:r>
          </a:p>
          <a:p>
            <a:pPr marL="288925" indent="-288925" algn="just">
              <a:buNone/>
            </a:pPr>
            <a:r>
              <a:rPr lang="en-US" sz="2800" dirty="0">
                <a:solidFill>
                  <a:schemeClr val="tx1"/>
                </a:solidFill>
                <a:latin typeface="Arial Narrow" pitchFamily="34" charset="0"/>
                <a:cs typeface="Times New Roman" pitchFamily="18" charset="0"/>
              </a:rPr>
              <a:t>4. </a:t>
            </a:r>
            <a:r>
              <a:rPr lang="en-US" sz="2800" dirty="0">
                <a:solidFill>
                  <a:schemeClr val="tx1"/>
                </a:solidFill>
                <a:latin typeface="Arial Narrow" pitchFamily="34" charset="0"/>
                <a:cs typeface="Times New Roman" pitchFamily="18" charset="0"/>
              </a:rPr>
              <a:t>  When </a:t>
            </a:r>
            <a:r>
              <a:rPr lang="en-US" sz="2800" dirty="0">
                <a:solidFill>
                  <a:schemeClr val="tx1"/>
                </a:solidFill>
                <a:latin typeface="Arial Narrow" pitchFamily="34" charset="0"/>
                <a:cs typeface="Times New Roman" pitchFamily="18" charset="0"/>
              </a:rPr>
              <a:t>did Jesus say to Peter, "Satan, get behind me"?</a:t>
            </a:r>
          </a:p>
          <a:p>
            <a:pPr marL="457200" indent="-457200" algn="just">
              <a:buNone/>
            </a:pPr>
            <a:r>
              <a:rPr lang="en-US" sz="2800" dirty="0">
                <a:solidFill>
                  <a:schemeClr val="tx1"/>
                </a:solidFill>
                <a:latin typeface="Arial Narrow" pitchFamily="34" charset="0"/>
                <a:cs typeface="Times New Roman" pitchFamily="18" charset="0"/>
              </a:rPr>
              <a:t>5. How was the symbol of the bronze serpent realized in Jesus?</a:t>
            </a: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2296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7</a:t>
            </a:r>
          </a:p>
          <a:p>
            <a:pPr algn="ctr"/>
            <a:r>
              <a:rPr lang="en-US" sz="3500" b="1" u="sng" dirty="0">
                <a:solidFill>
                  <a:srgbClr val="FF0000"/>
                </a:solidFill>
                <a:latin typeface="Cooper Std Black" pitchFamily="18" charset="0"/>
                <a:cs typeface="Times New Roman" pitchFamily="18" charset="0"/>
              </a:rPr>
              <a:t>JESUS WHO TOOK UPON HIMSELF OUR WOUNDS</a:t>
            </a:r>
            <a:endParaRPr lang="en-US" sz="3500" b="1" u="sng" dirty="0">
              <a:latin typeface="Cooper Std Black" pitchFamily="18" charset="0"/>
              <a:cs typeface="Times New Roman" pitchFamily="18" charset="0"/>
            </a:endParaRPr>
          </a:p>
        </p:txBody>
      </p:sp>
      <p:pic>
        <p:nvPicPr>
          <p:cNvPr id="1026" name="Picture 2" descr="I:\ClASS 6\LESSON 7\IMAGE\File_PassionMovie_whipped3.jpg"/>
          <p:cNvPicPr>
            <a:picLocks noChangeAspect="1" noChangeArrowheads="1"/>
          </p:cNvPicPr>
          <p:nvPr/>
        </p:nvPicPr>
        <p:blipFill>
          <a:blip r:embed="rId2" cstate="print"/>
          <a:srcRect/>
          <a:stretch>
            <a:fillRect/>
          </a:stretch>
        </p:blipFill>
        <p:spPr bwMode="auto">
          <a:xfrm>
            <a:off x="1447800" y="2291782"/>
            <a:ext cx="6248400" cy="4567756"/>
          </a:xfrm>
          <a:prstGeom prst="rect">
            <a:avLst/>
          </a:prstGeom>
          <a:noFill/>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323433"/>
            <a:ext cx="8686800" cy="3477875"/>
          </a:xfrm>
          <a:prstGeom prst="rect">
            <a:avLst/>
          </a:prstGeom>
          <a:noFill/>
        </p:spPr>
        <p:txBody>
          <a:bodyPr wrap="square" rtlCol="0">
            <a:spAutoFit/>
          </a:bodyPr>
          <a:lstStyle/>
          <a:p>
            <a:pPr algn="just"/>
            <a:r>
              <a:rPr lang="en-US" sz="2200" dirty="0">
                <a:latin typeface="Arial Narrow" pitchFamily="34" charset="0"/>
                <a:cs typeface="Times New Roman" pitchFamily="18" charset="0"/>
              </a:rPr>
              <a:t>	We see in Jesus the picture of the 'suffering servant' as described by the prophets.  Isaiah says: </a:t>
            </a:r>
            <a:r>
              <a:rPr lang="en-US" sz="2200" dirty="0">
                <a:solidFill>
                  <a:srgbClr val="00B0F0"/>
                </a:solidFill>
                <a:latin typeface="Arial Narrow" pitchFamily="34" charset="0"/>
                <a:cs typeface="Times New Roman" pitchFamily="18" charset="0"/>
              </a:rPr>
              <a:t>“Just as there were many who were astonished at him  so marred was his appearance, beyond human resemblance, and his form beyond that of mortals.  He was despised and rejected by others; a man of suffering and acquainted with infirmity; and as one from whom others hide their faces, he was despised and we held him of no account.  Surely he has borne our infirmities and carried our diseases; yet we accounted him stricken, struck down by God, and afflicted.  But he was wounded for our transgressions, crushed for our iniquities” </a:t>
            </a:r>
            <a:r>
              <a:rPr lang="en-US" sz="2200" dirty="0">
                <a:latin typeface="Arial Narrow" pitchFamily="34" charset="0"/>
                <a:cs typeface="Times New Roman" pitchFamily="18" charset="0"/>
              </a:rPr>
              <a:t>(Is. 52: 14, 53: 3- 5).  This is the picture of the suffering servant portrayed by the prophet Isaiah.  This was fulfilled in Jesus.</a:t>
            </a:r>
          </a:p>
        </p:txBody>
      </p:sp>
      <p:pic>
        <p:nvPicPr>
          <p:cNvPr id="2050" name="Picture 2" descr="I:\ClASS 6\LESSON 7\IMAGE\Bloody-and-Torn.jpg"/>
          <p:cNvPicPr>
            <a:picLocks noChangeAspect="1" noChangeArrowheads="1"/>
          </p:cNvPicPr>
          <p:nvPr/>
        </p:nvPicPr>
        <p:blipFill>
          <a:blip r:embed="rId2" cstate="print"/>
          <a:srcRect l="1791" t="40823" r="2508" b="2409"/>
          <a:stretch>
            <a:fillRect/>
          </a:stretch>
        </p:blipFill>
        <p:spPr bwMode="auto">
          <a:xfrm>
            <a:off x="990600" y="3836193"/>
            <a:ext cx="7162800" cy="3021807"/>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78981"/>
            <a:ext cx="8686800" cy="2400657"/>
          </a:xfrm>
          <a:prstGeom prst="rect">
            <a:avLst/>
          </a:prstGeom>
          <a:noFill/>
        </p:spPr>
        <p:txBody>
          <a:bodyPr wrap="square" rtlCol="0">
            <a:spAutoFit/>
          </a:bodyPr>
          <a:lstStyle/>
          <a:p>
            <a:pPr algn="just"/>
            <a:r>
              <a:rPr lang="en-US" sz="2500" dirty="0">
                <a:solidFill>
                  <a:srgbClr val="FF00FF"/>
                </a:solidFill>
                <a:latin typeface="Arial Narrow" pitchFamily="34" charset="0"/>
                <a:cs typeface="Times New Roman" pitchFamily="18" charset="0"/>
              </a:rPr>
              <a:t> 	Jesus offered himself as a sacrifice in propitiation for the sins of all mankind.  With the wounds of the whip all over his body, with a crown of thorns on his head and a reed-stalk in his hand, standing as a laughing stock, Jesus personified the 'suffering servant'. </a:t>
            </a:r>
            <a:r>
              <a:rPr lang="en-US" sz="2500" dirty="0">
                <a:latin typeface="Arial Narrow" pitchFamily="34" charset="0"/>
                <a:cs typeface="Times New Roman" pitchFamily="18" charset="0"/>
              </a:rPr>
              <a:t>When Jesus died on the cross, ridiculed and scorned, all the prophecies about the 'suffering servant' were fulfilled in him.</a:t>
            </a:r>
          </a:p>
        </p:txBody>
      </p:sp>
      <p:pic>
        <p:nvPicPr>
          <p:cNvPr id="3075" name="Picture 3" descr="I:\ClASS 6\LESSON 7\IMAGE\jesus-christ-cross-life.jpg"/>
          <p:cNvPicPr>
            <a:picLocks noChangeAspect="1" noChangeArrowheads="1"/>
          </p:cNvPicPr>
          <p:nvPr/>
        </p:nvPicPr>
        <p:blipFill>
          <a:blip r:embed="rId2" cstate="print"/>
          <a:srcRect/>
          <a:stretch>
            <a:fillRect/>
          </a:stretch>
        </p:blipFill>
        <p:spPr bwMode="auto">
          <a:xfrm>
            <a:off x="304800" y="2730251"/>
            <a:ext cx="8534400" cy="4127749"/>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lASS 6\LESSON 7\IMAGE\Untitled-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495800" y="1539419"/>
            <a:ext cx="4419600" cy="4708981"/>
          </a:xfrm>
          <a:prstGeom prst="rect">
            <a:avLst/>
          </a:prstGeom>
          <a:noFill/>
        </p:spPr>
        <p:txBody>
          <a:bodyPr wrap="square" rtlCol="0">
            <a:spAutoFit/>
          </a:bodyPr>
          <a:lstStyle/>
          <a:p>
            <a:pPr algn="just"/>
            <a:r>
              <a:rPr lang="en-US" sz="2500" dirty="0">
                <a:latin typeface="Arial Narrow" pitchFamily="34" charset="0"/>
                <a:cs typeface="Times New Roman" pitchFamily="18" charset="0"/>
              </a:rPr>
              <a:t>	</a:t>
            </a:r>
            <a:r>
              <a:rPr lang="en-US" sz="2500" dirty="0">
                <a:solidFill>
                  <a:srgbClr val="00B0F0"/>
                </a:solidFill>
                <a:latin typeface="Arial Narrow" pitchFamily="34" charset="0"/>
                <a:cs typeface="Times New Roman" pitchFamily="18" charset="0"/>
              </a:rPr>
              <a:t>Jesus was aware that he was the suffering servant chosen by God the Father.  That Jesus foretold His death thrice proves this.</a:t>
            </a:r>
            <a:r>
              <a:rPr lang="en-US" sz="2500" dirty="0">
                <a:latin typeface="Arial Narrow" pitchFamily="34" charset="0"/>
                <a:cs typeface="Times New Roman" pitchFamily="18" charset="0"/>
              </a:rPr>
              <a:t>  Jesus, who considered obeying the will of his Father more precious than food, did not allow any one to keep him away from the path of suffering. When his dear disciple </a:t>
            </a:r>
            <a:r>
              <a:rPr lang="en-US" sz="2500" dirty="0">
                <a:solidFill>
                  <a:srgbClr val="FF00FF"/>
                </a:solidFill>
                <a:latin typeface="Arial Narrow" pitchFamily="34" charset="0"/>
                <a:cs typeface="Times New Roman" pitchFamily="18" charset="0"/>
              </a:rPr>
              <a:t>said “Let this not happen to you”, </a:t>
            </a:r>
            <a:r>
              <a:rPr lang="en-US" sz="2500" dirty="0">
                <a:latin typeface="Arial Narrow" pitchFamily="34" charset="0"/>
                <a:cs typeface="Times New Roman" pitchFamily="18" charset="0"/>
              </a:rPr>
              <a:t>he did not hesitate to say, </a:t>
            </a:r>
            <a:r>
              <a:rPr lang="en-US" sz="2500" dirty="0">
                <a:solidFill>
                  <a:srgbClr val="00B0F0"/>
                </a:solidFill>
                <a:latin typeface="Arial Narrow" pitchFamily="34" charset="0"/>
                <a:cs typeface="Times New Roman" pitchFamily="18" charset="0"/>
              </a:rPr>
              <a:t>“Away from me Satan”.</a:t>
            </a:r>
          </a:p>
        </p:txBody>
      </p:sp>
      <p:sp>
        <p:nvSpPr>
          <p:cNvPr id="3" name="TextBox 2"/>
          <p:cNvSpPr txBox="1"/>
          <p:nvPr/>
        </p:nvSpPr>
        <p:spPr>
          <a:xfrm>
            <a:off x="0" y="304800"/>
            <a:ext cx="9144000" cy="584775"/>
          </a:xfrm>
          <a:prstGeom prst="rect">
            <a:avLst/>
          </a:prstGeom>
          <a:noFill/>
        </p:spPr>
        <p:txBody>
          <a:bodyPr wrap="square" rtlCol="0">
            <a:spAutoFit/>
          </a:bodyPr>
          <a:lstStyle/>
          <a:p>
            <a:pPr algn="ctr"/>
            <a:r>
              <a:rPr lang="en-US" sz="3200" b="1" dirty="0">
                <a:solidFill>
                  <a:srgbClr val="FF0000"/>
                </a:solidFill>
                <a:latin typeface="Cooper Std Black" pitchFamily="18" charset="0"/>
                <a:cs typeface="Times New Roman" pitchFamily="18" charset="0"/>
              </a:rPr>
              <a:t>PROPHECIES OF </a:t>
            </a:r>
            <a:r>
              <a:rPr lang="en-US" sz="3200" b="1" dirty="0" err="1">
                <a:solidFill>
                  <a:srgbClr val="FF0000"/>
                </a:solidFill>
                <a:latin typeface="Cooper Std Black" pitchFamily="18" charset="0"/>
                <a:cs typeface="Times New Roman" pitchFamily="18" charset="0"/>
              </a:rPr>
              <a:t>OF</a:t>
            </a:r>
            <a:r>
              <a:rPr lang="en-US" sz="3200" b="1" dirty="0">
                <a:solidFill>
                  <a:srgbClr val="FF0000"/>
                </a:solidFill>
                <a:latin typeface="Cooper Std Black" pitchFamily="18" charset="0"/>
                <a:cs typeface="Times New Roman" pitchFamily="18" charset="0"/>
              </a:rPr>
              <a:t> THE PASSION</a:t>
            </a:r>
            <a:endParaRPr lang="en-US" sz="3200" b="1" dirty="0">
              <a:latin typeface="Cooper Std Black" pitchFamily="18" charset="0"/>
              <a:cs typeface="Times New Roman" pitchFamily="18" charset="0"/>
            </a:endParaRPr>
          </a:p>
        </p:txBody>
      </p:sp>
      <p:pic>
        <p:nvPicPr>
          <p:cNvPr id="4098" name="Picture 2" descr="I:\ClASS 6\LESSON 7\IMAGE\Untitled-1.jpg"/>
          <p:cNvPicPr>
            <a:picLocks noChangeAspect="1" noChangeArrowheads="1"/>
          </p:cNvPicPr>
          <p:nvPr/>
        </p:nvPicPr>
        <p:blipFill>
          <a:blip r:embed="rId2" cstate="print"/>
          <a:srcRect/>
          <a:stretch>
            <a:fillRect/>
          </a:stretch>
        </p:blipFill>
        <p:spPr bwMode="auto">
          <a:xfrm>
            <a:off x="0" y="1143000"/>
            <a:ext cx="4416137" cy="5715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304800"/>
            <a:ext cx="8686800" cy="6247864"/>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 first prophecy of Jesus about his passion was following the confession of Peter, in the region of Caesarea Philippi, saying</a:t>
            </a:r>
            <a:r>
              <a:rPr lang="en-US" sz="2500" dirty="0">
                <a:solidFill>
                  <a:srgbClr val="FF00FF"/>
                </a:solidFill>
                <a:latin typeface="Arial Narrow" pitchFamily="34" charset="0"/>
                <a:cs typeface="Times New Roman" pitchFamily="18" charset="0"/>
              </a:rPr>
              <a:t>, “You are the Christ, son of the living God”. </a:t>
            </a:r>
            <a:r>
              <a:rPr lang="en-US" sz="2500" dirty="0">
                <a:latin typeface="Arial Narrow" pitchFamily="34" charset="0"/>
                <a:cs typeface="Times New Roman" pitchFamily="18" charset="0"/>
              </a:rPr>
              <a:t> “From that time on, Jesus began to show his disciples that he must go to Jerusalem and undergo great suffering at the hands of the elders and chief priests and scribes, and be killed, and on the third day be raised” (Mt. 16: 21).  Chapter seventeen and twenty of Mathew's gospel record the repetition of this prophecy (Mt. 17: 22, Mt. 20: 17- 19).  Hearing of the Prophecy of Passion, Peter took him aside and began to rebuke him saying, </a:t>
            </a:r>
            <a:r>
              <a:rPr lang="en-US" sz="2500" dirty="0">
                <a:solidFill>
                  <a:srgbClr val="FF00FF"/>
                </a:solidFill>
                <a:latin typeface="Arial Narrow" pitchFamily="34" charset="0"/>
                <a:cs typeface="Times New Roman" pitchFamily="18" charset="0"/>
              </a:rPr>
              <a:t>“God forbid it, Lord!  This must never happen to you.”</a:t>
            </a:r>
            <a:r>
              <a:rPr lang="en-US" sz="2500" dirty="0">
                <a:latin typeface="Arial Narrow" pitchFamily="34" charset="0"/>
                <a:cs typeface="Times New Roman" pitchFamily="18" charset="0"/>
              </a:rPr>
              <a:t> But Jesus turned and said to Peter</a:t>
            </a:r>
            <a:r>
              <a:rPr lang="en-US" sz="2500" dirty="0">
                <a:solidFill>
                  <a:srgbClr val="00B0F0"/>
                </a:solidFill>
                <a:latin typeface="Arial Narrow" pitchFamily="34" charset="0"/>
                <a:cs typeface="Times New Roman" pitchFamily="18" charset="0"/>
              </a:rPr>
              <a:t>, “Get behind me, Satan!  You are a stumbling block to me, for your thoughts are not divine but human” </a:t>
            </a:r>
            <a:r>
              <a:rPr lang="en-US" sz="2500" dirty="0">
                <a:latin typeface="Arial Narrow" pitchFamily="34" charset="0"/>
                <a:cs typeface="Times New Roman" pitchFamily="18" charset="0"/>
              </a:rPr>
              <a:t>(Mt. 16: 23).</a:t>
            </a:r>
          </a:p>
          <a:p>
            <a:pPr algn="just"/>
            <a:r>
              <a:rPr lang="en-US" sz="2500" dirty="0">
                <a:latin typeface="Arial Narrow" pitchFamily="34" charset="0"/>
                <a:cs typeface="Times New Roman" pitchFamily="18" charset="0"/>
              </a:rPr>
              <a:t>	The evangelists Mark and Luke also have recorded Jesus' prophecy regarding his passion.  Through these words Jesus made clear his conviction that his mission was to achieve the salvation of the world through his passion, death and resurrection.</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230898"/>
            <a:ext cx="8610600" cy="5093702"/>
          </a:xfrm>
          <a:prstGeom prst="rect">
            <a:avLst/>
          </a:prstGeom>
          <a:noFill/>
        </p:spPr>
        <p:txBody>
          <a:bodyPr wrap="square" rtlCol="0">
            <a:spAutoFit/>
          </a:bodyPr>
          <a:lstStyle/>
          <a:p>
            <a:pPr algn="just"/>
            <a:r>
              <a:rPr lang="en-US" sz="2500" dirty="0">
                <a:latin typeface="Arial Narrow" pitchFamily="34" charset="0"/>
                <a:cs typeface="Times New Roman" pitchFamily="18" charset="0"/>
              </a:rPr>
              <a:t>	Prophecies of the passion of Jesus are recorded in Mathew, Mark and Luke.  But John presents this through a symbol.  </a:t>
            </a:r>
            <a:r>
              <a:rPr lang="en-US" sz="2500" dirty="0">
                <a:solidFill>
                  <a:srgbClr val="00B0F0"/>
                </a:solidFill>
                <a:latin typeface="Arial Narrow" pitchFamily="34" charset="0"/>
                <a:cs typeface="Times New Roman" pitchFamily="18" charset="0"/>
              </a:rPr>
              <a:t>“And just as Moses lifted up the serpent in the wilderness, so must the son of man be lifted up, so whoever believes in him may have eternal life” </a:t>
            </a:r>
            <a:r>
              <a:rPr lang="en-US" sz="2500" dirty="0">
                <a:latin typeface="Arial Narrow" pitchFamily="34" charset="0"/>
                <a:cs typeface="Times New Roman" pitchFamily="18" charset="0"/>
              </a:rPr>
              <a:t>(Jn. 3: 14- 15).  An incident during the exodus of Israel through the wilderness is alluded to in this allegory.  God led the people of Israel, stretching out His hands of protection over them, giving them water, manna, and quails.  He travelled with them as a pillar of cloud by day and a pillar of fire by night.  In spite of all this, the people murmured against Moses and against God.  </a:t>
            </a:r>
            <a:r>
              <a:rPr lang="en-US" sz="2500" dirty="0">
                <a:solidFill>
                  <a:srgbClr val="00B0F0"/>
                </a:solidFill>
                <a:latin typeface="Arial Narrow" pitchFamily="34" charset="0"/>
                <a:cs typeface="Times New Roman" pitchFamily="18" charset="0"/>
              </a:rPr>
              <a:t>“Why did you bring us out of Egypt, to perish in the wilderness? No bread or water is available here. And we detest this miserable bread” </a:t>
            </a:r>
            <a:r>
              <a:rPr lang="en-US" sz="2500" dirty="0">
                <a:latin typeface="Arial Narrow" pitchFamily="34" charset="0"/>
                <a:cs typeface="Times New Roman" pitchFamily="18" charset="0"/>
              </a:rPr>
              <a:t>(Num. 21: 5).  God heard the people quarrelling with Moses.  He sent fiery serpents among them.  Many died of their bites. </a:t>
            </a:r>
          </a:p>
        </p:txBody>
      </p:sp>
      <p:sp>
        <p:nvSpPr>
          <p:cNvPr id="3" name="TextBox 2"/>
          <p:cNvSpPr txBox="1"/>
          <p:nvPr/>
        </p:nvSpPr>
        <p:spPr>
          <a:xfrm>
            <a:off x="0" y="202049"/>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THE SERPENT RAISED IN THE DESERT</a:t>
            </a:r>
            <a:endParaRPr lang="en-US" sz="3000" b="1" dirty="0">
              <a:latin typeface="Cooper Std Black" pitchFamily="18"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lass psd\class 5\lesson 14\image\mozes_slangen_gr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1037</TotalTime>
  <Words>251</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Let us pray</vt:lpstr>
      <vt:lpstr>Read the word of god: </vt:lpstr>
      <vt:lpstr>WORD OF GOD FOR GUIDANCE </vt:lpstr>
      <vt:lpstr>LET US DO:</vt:lpstr>
      <vt:lpstr>MY DECISION</vt:lpstr>
      <vt:lpstr>LET US Find out the answer</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222</cp:revision>
  <dcterms:created xsi:type="dcterms:W3CDTF">2006-08-16T00:00:00Z</dcterms:created>
  <dcterms:modified xsi:type="dcterms:W3CDTF">2015-09-29T03:15:49Z</dcterms:modified>
</cp:coreProperties>
</file>